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519" r:id="rId3"/>
    <p:sldId id="551" r:id="rId4"/>
    <p:sldId id="525" r:id="rId5"/>
    <p:sldId id="257" r:id="rId6"/>
    <p:sldId id="258" r:id="rId7"/>
    <p:sldId id="259" r:id="rId8"/>
    <p:sldId id="312" r:id="rId9"/>
    <p:sldId id="313" r:id="rId10"/>
    <p:sldId id="552" r:id="rId11"/>
    <p:sldId id="553" r:id="rId12"/>
    <p:sldId id="554" r:id="rId13"/>
    <p:sldId id="561" r:id="rId14"/>
    <p:sldId id="555" r:id="rId15"/>
    <p:sldId id="562" r:id="rId16"/>
    <p:sldId id="564" r:id="rId17"/>
    <p:sldId id="565" r:id="rId18"/>
    <p:sldId id="566" r:id="rId19"/>
    <p:sldId id="567" r:id="rId20"/>
    <p:sldId id="563" r:id="rId21"/>
    <p:sldId id="568" r:id="rId22"/>
    <p:sldId id="569" r:id="rId23"/>
    <p:sldId id="570" r:id="rId24"/>
    <p:sldId id="571" r:id="rId25"/>
    <p:sldId id="57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2.tiff>
</file>

<file path=ppt/media/image3.tiff>
</file>

<file path=ppt/media/image4.jpeg>
</file>

<file path=ppt/media/image5.jpeg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23D83-BBA2-7841-82CD-74E095D213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E72A2-1E02-D547-A784-BCAF89460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D9974-D8B5-EC40-9205-6D89AE602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86B60-5564-8346-9A29-ABC71062F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ED833-EBB3-4944-BFED-789C69AC6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70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0B6FD-6CBA-E347-9486-421432A7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5C2513-7A39-1145-AB62-DBF213B946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B9D3D-B17D-0549-93D9-E1014970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03FD8-7B90-B846-9312-4D9A421DA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70797-E80A-2D45-874D-7D44063D1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16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353D54-0DD0-3843-968C-840DE177C5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DB89E9-1658-7D4E-9A16-444DB40E6F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166C2-E90A-7040-958D-819A5695A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151CC-B00E-E04E-9F87-81187896A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46756-2891-A74E-8AEB-297E3C9D9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59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9C954-A320-254D-A72D-3AF49B59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4499D-567D-FE4F-A84B-4CF50193E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5F37E-16DC-434B-B671-053BAF8EA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AC9C2-9B97-9248-A9BC-75B6C1210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465A5-CEA9-AC44-A06A-C71DD5E44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18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E28FD-A2B4-EF44-ABF4-715D44356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CB038-622F-3243-9978-561508662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56DCD-CE03-554C-B07A-C1BA59074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D89EA-FAF3-F94A-8AD1-681DA905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E2BAC-3765-3046-8812-150751F75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05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B6B41-310B-1E4B-8B9F-660EA60F7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90CF8-87AC-BF44-8DA4-F32BA567F4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E28A7-DD53-3A4E-B95E-4722C57649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4319F-6476-9047-ACC5-A71B6EC19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68416-BB35-5A4F-9767-65D200B11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368FC-73B2-5046-A51C-60D21D5FF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96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2B792-2AC8-E64B-BE2C-95EF91FF6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CAA52-7938-F742-B8A1-76A877FF0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0C9F4-4B4E-4941-BE6B-BA2BECB30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FDBAF6-26F3-4244-A6F2-60FFCA429D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CEBD2E-4D6F-E049-829F-0629D57BD4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529AEE-3668-914C-8CA1-7F2C4E69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DA8CB6-8A8D-F341-B038-939914F67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AAC23-863D-6B4A-87F9-A142434C0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0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E6470-A85D-C045-A31E-D15F6C0DD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9C0615-0D63-0D4F-8382-92E39D09D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49C98-F0EB-CA4D-A4C0-05326A993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564A42-0FE4-5144-807E-816B162CF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7EF7D7-40F8-8241-A631-720324726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F5ADB6-4A66-9242-AE04-D6AC6152D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16EEA-E06C-614D-878E-24168380A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64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2B6FF-70C9-9545-B0FA-C8AB99296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3A29F-0604-1E4F-9F7C-0A90C566F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AD5D01-A888-EE47-8DA2-94985137F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D233F-6436-2B47-8F09-B0323DE6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45D2E6-57DC-654A-ABD8-0839D66BE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F98617-061A-3E4F-B7EE-EDA9D3903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57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06C4C-1344-1944-A624-E211AA6EA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4DC55-176D-B24A-9AF2-9010EE1E5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00247-27D7-FD46-8AB2-B3837401E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A07284-C35C-E543-9308-8C37B4D62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9EA79A-909F-A047-94C9-AE5A4BFEF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4F3FD3-410E-8545-BAF4-E40DE88A7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95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F2A354-74B0-D94E-BCEE-F4A0AABAF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4ECCE-5F22-DD44-B073-D032D6FDC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B09FE-7F7B-5A43-B8A7-9342DD9B7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B96AF-A588-5448-9E5F-4C4B1541BEF7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B87B9-EC1D-2443-A127-2C98D745E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2D4F1-BB55-1348-A2C8-33277865DB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B31FE-6186-BB4B-80EE-6EFC19D65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6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EC7D69-40E9-0144-ABAA-5A190BA1876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7012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6CBEB-F5A0-F045-95E1-10CE8714D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29000"/>
            <a:ext cx="9144000" cy="1863488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Growth &amp; Allocation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52F359-DE68-0C41-9150-80ABC9F433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95832"/>
            <a:ext cx="9144000" cy="75403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March 19, 2019</a:t>
            </a:r>
          </a:p>
        </p:txBody>
      </p:sp>
    </p:spTree>
    <p:extLst>
      <p:ext uri="{BB962C8B-B14F-4D97-AF65-F5344CB8AC3E}">
        <p14:creationId xmlns:p14="http://schemas.microsoft.com/office/powerpoint/2010/main" val="352318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CDB5B-71F8-ED4D-B22C-3A0B3DAF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the carbon get used for? (What are the sinks?)</a:t>
            </a:r>
          </a:p>
        </p:txBody>
      </p:sp>
    </p:spTree>
    <p:extLst>
      <p:ext uri="{BB962C8B-B14F-4D97-AF65-F5344CB8AC3E}">
        <p14:creationId xmlns:p14="http://schemas.microsoft.com/office/powerpoint/2010/main" val="959920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193EF-EB1E-484D-A3CC-2611D8F07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isolation, how would abiotic conditions influence allocation?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7A794-4176-E745-A669-F54E00AC5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400" dirty="0"/>
              <a:t>Light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400" dirty="0"/>
              <a:t>Temperature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400" dirty="0"/>
              <a:t>Water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400" dirty="0"/>
              <a:t>CO</a:t>
            </a:r>
            <a:r>
              <a:rPr lang="en-US" sz="4400" baseline="-25000" dirty="0"/>
              <a:t>2</a:t>
            </a:r>
            <a:endParaRPr lang="en-US" sz="4400" dirty="0"/>
          </a:p>
          <a:p>
            <a:pPr marL="742950" indent="-742950">
              <a:buFont typeface="+mj-lt"/>
              <a:buAutoNum type="arabicPeriod"/>
            </a:pPr>
            <a:r>
              <a:rPr lang="en-US" sz="4400" dirty="0"/>
              <a:t>Nutrients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B4EDEF-E13A-6645-B5D9-D65452883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261" y="2277002"/>
            <a:ext cx="4642325" cy="34485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8AAABE-EA67-8C49-9D62-40EC06468B7F}"/>
              </a:ext>
            </a:extLst>
          </p:cNvPr>
          <p:cNvSpPr txBox="1"/>
          <p:nvPr/>
        </p:nvSpPr>
        <p:spPr>
          <a:xfrm>
            <a:off x="11487961" y="648866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NASA</a:t>
            </a:r>
          </a:p>
        </p:txBody>
      </p:sp>
    </p:spTree>
    <p:extLst>
      <p:ext uri="{BB962C8B-B14F-4D97-AF65-F5344CB8AC3E}">
        <p14:creationId xmlns:p14="http://schemas.microsoft.com/office/powerpoint/2010/main" val="1786369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4AAF8-1D05-094A-94E2-51786F5AD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isolation, how would life history traits influence allocation?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CF342-91A7-6846-A123-71B47DFD4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4800" dirty="0"/>
              <a:t>Lifespan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Ontogeny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Photosynthetic pathway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800" dirty="0"/>
              <a:t>Microbial symbiosis</a:t>
            </a:r>
          </a:p>
        </p:txBody>
      </p:sp>
    </p:spTree>
    <p:extLst>
      <p:ext uri="{BB962C8B-B14F-4D97-AF65-F5344CB8AC3E}">
        <p14:creationId xmlns:p14="http://schemas.microsoft.com/office/powerpoint/2010/main" val="2555700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AAF71-49F8-EB4E-93E9-B06656BB7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activity: the Invader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D6E61-DABC-0948-B564-BD7B18516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94612" cy="4351338"/>
          </a:xfr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Pretend you are a species of plant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Pick your dream place to live/invade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What growth and reproductive strategy will you adopt?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FFB741-4B1E-3C4E-98D4-A400B4A7E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137" y="1196549"/>
            <a:ext cx="4231049" cy="28047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413C12-E758-3642-87BB-20A17CDA9554}"/>
              </a:ext>
            </a:extLst>
          </p:cNvPr>
          <p:cNvSpPr txBox="1"/>
          <p:nvPr/>
        </p:nvSpPr>
        <p:spPr>
          <a:xfrm>
            <a:off x="7566095" y="4457177"/>
            <a:ext cx="421609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Things to think about: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What is the environment like?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Natural enemies?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Competitors?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What kind of flowers/seeds?</a:t>
            </a:r>
          </a:p>
        </p:txBody>
      </p:sp>
    </p:spTree>
    <p:extLst>
      <p:ext uri="{BB962C8B-B14F-4D97-AF65-F5344CB8AC3E}">
        <p14:creationId xmlns:p14="http://schemas.microsoft.com/office/powerpoint/2010/main" val="3451552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3E2A0-794C-6244-9F87-37034D030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Source/sink controversy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486AF-5530-D345-B6B3-DEC4D10A80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804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9DEA2C-B466-4E4C-BBE8-5321BDF42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99" y="463171"/>
            <a:ext cx="9626600" cy="2628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1CF3B3-8F90-BF4D-ACAE-FD35852EB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3679" y="2524835"/>
            <a:ext cx="3135120" cy="413356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6A8CAA2-C0F3-ED43-99A5-68F53C7D6FD7}"/>
              </a:ext>
            </a:extLst>
          </p:cNvPr>
          <p:cNvSpPr/>
          <p:nvPr/>
        </p:nvSpPr>
        <p:spPr>
          <a:xfrm>
            <a:off x="4872251" y="6059606"/>
            <a:ext cx="623248" cy="3275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41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70E92-72F7-0943-BB24-0EA5A74D3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availability constrains growth more than photosynthesis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550D4-DD22-694D-9E70-D227BDBE7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312" y="2025506"/>
            <a:ext cx="4200287" cy="42460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B537D2-660E-7244-9AE9-F50D7FB3C331}"/>
              </a:ext>
            </a:extLst>
          </p:cNvPr>
          <p:cNvSpPr txBox="1"/>
          <p:nvPr/>
        </p:nvSpPr>
        <p:spPr>
          <a:xfrm>
            <a:off x="10709863" y="6488668"/>
            <a:ext cx="1482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Körner</a:t>
            </a:r>
            <a:r>
              <a:rPr lang="en-US" dirty="0"/>
              <a:t> (2003)</a:t>
            </a:r>
          </a:p>
        </p:txBody>
      </p:sp>
    </p:spTree>
    <p:extLst>
      <p:ext uri="{BB962C8B-B14F-4D97-AF65-F5344CB8AC3E}">
        <p14:creationId xmlns:p14="http://schemas.microsoft.com/office/powerpoint/2010/main" val="2915769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710C-8513-8B48-A251-EF90666B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temperature constrains growth more than photosynthesis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8AEE9F-F226-4F41-8AD5-E5199D6F7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805" y="1939379"/>
            <a:ext cx="7012390" cy="45455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D07A2E-6792-2248-89A8-97F7BB214704}"/>
              </a:ext>
            </a:extLst>
          </p:cNvPr>
          <p:cNvSpPr txBox="1"/>
          <p:nvPr/>
        </p:nvSpPr>
        <p:spPr>
          <a:xfrm>
            <a:off x="10709863" y="6488668"/>
            <a:ext cx="1482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Körner</a:t>
            </a:r>
            <a:r>
              <a:rPr lang="en-US" dirty="0"/>
              <a:t> (2003)</a:t>
            </a:r>
          </a:p>
        </p:txBody>
      </p:sp>
    </p:spTree>
    <p:extLst>
      <p:ext uri="{BB962C8B-B14F-4D97-AF65-F5344CB8AC3E}">
        <p14:creationId xmlns:p14="http://schemas.microsoft.com/office/powerpoint/2010/main" val="173466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21D21-32CE-8A4A-8347-4BD25E0D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Overarching thesis – photosynthesis matches sink strength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C1AA6-7046-2044-91D6-18D0637640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13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21D21-32CE-8A4A-8347-4BD25E0D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Overarching thesis – photosynthesis matches sink strength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C1AA6-7046-2044-91D6-18D0637640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How could you test this??</a:t>
            </a:r>
          </a:p>
        </p:txBody>
      </p:sp>
    </p:spTree>
    <p:extLst>
      <p:ext uri="{BB962C8B-B14F-4D97-AF65-F5344CB8AC3E}">
        <p14:creationId xmlns:p14="http://schemas.microsoft.com/office/powerpoint/2010/main" val="426472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 err="1"/>
              <a:t>Spicoli</a:t>
            </a:r>
            <a:r>
              <a:rPr lang="en-US" dirty="0"/>
              <a:t> question of the day:</a:t>
            </a:r>
            <a:br>
              <a:rPr lang="en-US" dirty="0"/>
            </a:br>
            <a:r>
              <a:rPr lang="en-US" dirty="0"/>
              <a:t>Why do plants grow?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61E418-5E13-6B4E-88FF-F5936F6A6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5068" y="0"/>
            <a:ext cx="2856931" cy="285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3777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7BC07D6-0393-A445-BE4B-53CEF5E70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360" y="1473957"/>
            <a:ext cx="9036424" cy="372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401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6F2C2B-7460-BA44-83F1-ECB8F1D4906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783" y="795757"/>
            <a:ext cx="7231011" cy="5325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F4E8CB-3ED5-DA49-8611-1E69DB1EB4BF}"/>
              </a:ext>
            </a:extLst>
          </p:cNvPr>
          <p:cNvSpPr txBox="1"/>
          <p:nvPr/>
        </p:nvSpPr>
        <p:spPr>
          <a:xfrm>
            <a:off x="9954593" y="6488668"/>
            <a:ext cx="2237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Campany</a:t>
            </a:r>
            <a:r>
              <a:rPr lang="en-US" dirty="0"/>
              <a:t> et al. (2017)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E15EA7-93D8-0242-8C06-2F9C5F92CC05}"/>
              </a:ext>
            </a:extLst>
          </p:cNvPr>
          <p:cNvSpPr txBox="1"/>
          <p:nvPr/>
        </p:nvSpPr>
        <p:spPr>
          <a:xfrm>
            <a:off x="8093122" y="2265528"/>
            <a:ext cx="3671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Plant growth decreased by 84%</a:t>
            </a:r>
          </a:p>
        </p:txBody>
      </p:sp>
    </p:spTree>
    <p:extLst>
      <p:ext uri="{BB962C8B-B14F-4D97-AF65-F5344CB8AC3E}">
        <p14:creationId xmlns:p14="http://schemas.microsoft.com/office/powerpoint/2010/main" val="3374880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AF8942-5475-104E-9A37-D864A41F18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1219" y="1992574"/>
            <a:ext cx="7466344" cy="33300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E4C8DD-BFE6-3544-8FA6-37CF261BFF42}"/>
              </a:ext>
            </a:extLst>
          </p:cNvPr>
          <p:cNvSpPr txBox="1"/>
          <p:nvPr/>
        </p:nvSpPr>
        <p:spPr>
          <a:xfrm>
            <a:off x="9954593" y="6488668"/>
            <a:ext cx="2237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Campany</a:t>
            </a:r>
            <a:r>
              <a:rPr lang="en-US" dirty="0"/>
              <a:t> et al. (2017)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10A471-4971-244C-9B25-24534EB59E7A}"/>
              </a:ext>
            </a:extLst>
          </p:cNvPr>
          <p:cNvSpPr txBox="1"/>
          <p:nvPr/>
        </p:nvSpPr>
        <p:spPr>
          <a:xfrm>
            <a:off x="8775510" y="2306471"/>
            <a:ext cx="3671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Allocation was similar</a:t>
            </a:r>
          </a:p>
        </p:txBody>
      </p:sp>
    </p:spTree>
    <p:extLst>
      <p:ext uri="{BB962C8B-B14F-4D97-AF65-F5344CB8AC3E}">
        <p14:creationId xmlns:p14="http://schemas.microsoft.com/office/powerpoint/2010/main" val="2316485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F5CEF4-2614-E241-B8C1-A861EA43B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11" y="475734"/>
            <a:ext cx="6604000" cy="6197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0F2A11-A61F-6142-898D-118AA03476B6}"/>
              </a:ext>
            </a:extLst>
          </p:cNvPr>
          <p:cNvSpPr txBox="1"/>
          <p:nvPr/>
        </p:nvSpPr>
        <p:spPr>
          <a:xfrm>
            <a:off x="9954593" y="6488668"/>
            <a:ext cx="2237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Campany</a:t>
            </a:r>
            <a:r>
              <a:rPr lang="en-US" dirty="0"/>
              <a:t> et al. (2017)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9C1C23-875A-574D-A984-800F7E80B43A}"/>
              </a:ext>
            </a:extLst>
          </p:cNvPr>
          <p:cNvSpPr txBox="1"/>
          <p:nvPr/>
        </p:nvSpPr>
        <p:spPr>
          <a:xfrm>
            <a:off x="7751928" y="1323833"/>
            <a:ext cx="36712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Photosynthesis only decreased by 26%, but there was a big change in carbon use efficiency</a:t>
            </a:r>
          </a:p>
        </p:txBody>
      </p:sp>
    </p:spTree>
    <p:extLst>
      <p:ext uri="{BB962C8B-B14F-4D97-AF65-F5344CB8AC3E}">
        <p14:creationId xmlns:p14="http://schemas.microsoft.com/office/powerpoint/2010/main" val="1611733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C2DD1-D433-2A48-AE44-0E845FB97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23834"/>
            <a:ext cx="10515600" cy="3238642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Conclusion: sink strength does influence photosynthesis, but this does not fully explain sink-limited growth reductions</a:t>
            </a:r>
          </a:p>
        </p:txBody>
      </p:sp>
    </p:spTree>
    <p:extLst>
      <p:ext uri="{BB962C8B-B14F-4D97-AF65-F5344CB8AC3E}">
        <p14:creationId xmlns:p14="http://schemas.microsoft.com/office/powerpoint/2010/main" val="10728278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5DC1B-B87A-5E40-913F-8D8E7CBC5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things that need considered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22CDB-6115-044F-B7E6-B5244B007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acclimation</a:t>
            </a:r>
          </a:p>
          <a:p>
            <a:r>
              <a:rPr lang="en-US" sz="4000" dirty="0"/>
              <a:t>Whole-plant- versus leaf-level photosynthesis</a:t>
            </a:r>
          </a:p>
          <a:p>
            <a:r>
              <a:rPr lang="en-US" sz="4000" dirty="0"/>
              <a:t>Within-leaf and whole-plant allocation of nutrients</a:t>
            </a:r>
          </a:p>
        </p:txBody>
      </p:sp>
    </p:spTree>
    <p:extLst>
      <p:ext uri="{BB962C8B-B14F-4D97-AF65-F5344CB8AC3E}">
        <p14:creationId xmlns:p14="http://schemas.microsoft.com/office/powerpoint/2010/main" val="2236946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Allocation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95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Allocation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distribution of growth to different organs</a:t>
            </a:r>
          </a:p>
          <a:p>
            <a:r>
              <a:rPr lang="en-US" dirty="0" err="1">
                <a:solidFill>
                  <a:srgbClr val="7030A0"/>
                </a:solidFill>
              </a:rPr>
              <a:t>Allometry</a:t>
            </a:r>
            <a:r>
              <a:rPr lang="en-US" dirty="0"/>
              <a:t>: the relative size of different organs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428875" y="3829050"/>
            <a:ext cx="1328738" cy="251460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loud 4"/>
          <p:cNvSpPr/>
          <p:nvPr/>
        </p:nvSpPr>
        <p:spPr>
          <a:xfrm>
            <a:off x="2357437" y="3501231"/>
            <a:ext cx="1471613" cy="542925"/>
          </a:xfrm>
          <a:prstGeom prst="cloud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072563" y="6029324"/>
            <a:ext cx="71437" cy="31432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/>
          <p:cNvSpPr/>
          <p:nvPr/>
        </p:nvSpPr>
        <p:spPr>
          <a:xfrm>
            <a:off x="6742508" y="4044155"/>
            <a:ext cx="4731545" cy="2132807"/>
          </a:xfrm>
          <a:prstGeom prst="cloud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42914" y="4186238"/>
            <a:ext cx="19145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High stem allocation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432257" y="3232131"/>
            <a:ext cx="19145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High leaf allocation</a:t>
            </a:r>
          </a:p>
        </p:txBody>
      </p:sp>
    </p:spTree>
    <p:extLst>
      <p:ext uri="{BB962C8B-B14F-4D97-AF65-F5344CB8AC3E}">
        <p14:creationId xmlns:p14="http://schemas.microsoft.com/office/powerpoint/2010/main" val="652976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9B203-2221-154D-B67D-40652B36B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the carbon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2C8D5-06D9-834E-9C17-FB5BBCFAA1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4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88B453-8AF3-0E46-A8E3-4A70ED2C4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08" y="0"/>
            <a:ext cx="623515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B58CEE-B6B9-3E4C-A848-8DF13E58F8DC}"/>
              </a:ext>
            </a:extLst>
          </p:cNvPr>
          <p:cNvSpPr txBox="1"/>
          <p:nvPr/>
        </p:nvSpPr>
        <p:spPr>
          <a:xfrm>
            <a:off x="7478973" y="2756848"/>
            <a:ext cx="4462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Carbon is first taken up by photosynthesis (source)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CEB471-9341-6646-BE56-6C0956F7F3C7}"/>
              </a:ext>
            </a:extLst>
          </p:cNvPr>
          <p:cNvSpPr txBox="1"/>
          <p:nvPr/>
        </p:nvSpPr>
        <p:spPr>
          <a:xfrm>
            <a:off x="5513695" y="354842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CO</a:t>
            </a:r>
            <a:r>
              <a:rPr lang="en-US" sz="3600" baseline="-25000" dirty="0">
                <a:solidFill>
                  <a:srgbClr val="0070C0"/>
                </a:solidFill>
              </a:rPr>
              <a:t>2</a:t>
            </a:r>
            <a:endParaRPr lang="en-US" sz="3600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67B139-7E41-9446-BDE3-AF2BDAB0D3DC}"/>
              </a:ext>
            </a:extLst>
          </p:cNvPr>
          <p:cNvCxnSpPr>
            <a:cxnSpLocks/>
          </p:cNvCxnSpPr>
          <p:nvPr/>
        </p:nvCxnSpPr>
        <p:spPr>
          <a:xfrm flipH="1">
            <a:off x="5281684" y="1001173"/>
            <a:ext cx="436729" cy="678008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D3B807A-12E7-384F-B4AD-840B9FF3877E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735773" y="678008"/>
            <a:ext cx="777922" cy="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605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88B453-8AF3-0E46-A8E3-4A70ED2C4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08" y="0"/>
            <a:ext cx="623515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B58CEE-B6B9-3E4C-A848-8DF13E58F8DC}"/>
              </a:ext>
            </a:extLst>
          </p:cNvPr>
          <p:cNvSpPr txBox="1"/>
          <p:nvPr/>
        </p:nvSpPr>
        <p:spPr>
          <a:xfrm>
            <a:off x="7478973" y="2756848"/>
            <a:ext cx="4462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sugars are then transported throughout the plant (sinks)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67B139-7E41-9446-BDE3-AF2BDAB0D3DC}"/>
              </a:ext>
            </a:extLst>
          </p:cNvPr>
          <p:cNvCxnSpPr>
            <a:cxnSpLocks/>
          </p:cNvCxnSpPr>
          <p:nvPr/>
        </p:nvCxnSpPr>
        <p:spPr>
          <a:xfrm flipH="1">
            <a:off x="3630304" y="1842448"/>
            <a:ext cx="1009935" cy="12283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D3B807A-12E7-384F-B4AD-840B9FF3877E}"/>
              </a:ext>
            </a:extLst>
          </p:cNvPr>
          <p:cNvCxnSpPr>
            <a:cxnSpLocks/>
          </p:cNvCxnSpPr>
          <p:nvPr/>
        </p:nvCxnSpPr>
        <p:spPr>
          <a:xfrm flipH="1">
            <a:off x="3748585" y="2129051"/>
            <a:ext cx="1" cy="2838734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6912CE-23B5-2745-AD55-34C6DBA5B4F1}"/>
              </a:ext>
            </a:extLst>
          </p:cNvPr>
          <p:cNvCxnSpPr>
            <a:cxnSpLocks/>
          </p:cNvCxnSpPr>
          <p:nvPr/>
        </p:nvCxnSpPr>
        <p:spPr>
          <a:xfrm flipH="1">
            <a:off x="3135775" y="5131558"/>
            <a:ext cx="612810" cy="627797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606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Translocation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Movement of food substances through the plant (via water)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30246" y="2666691"/>
            <a:ext cx="4736601" cy="3645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566847" y="4166129"/>
            <a:ext cx="55042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Translocation happens fast!</a:t>
            </a:r>
          </a:p>
          <a:p>
            <a:r>
              <a:rPr lang="en-US" sz="2400" dirty="0">
                <a:solidFill>
                  <a:srgbClr val="FF0000"/>
                </a:solidFill>
              </a:rPr>
              <a:t>(Can’t be accounted for by diffusion alone)</a:t>
            </a:r>
          </a:p>
        </p:txBody>
      </p:sp>
    </p:spTree>
    <p:extLst>
      <p:ext uri="{BB962C8B-B14F-4D97-AF65-F5344CB8AC3E}">
        <p14:creationId xmlns:p14="http://schemas.microsoft.com/office/powerpoint/2010/main" val="2272371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Pressure-flow hypothesis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221446" cy="4351338"/>
          </a:xfrm>
        </p:spPr>
        <p:txBody>
          <a:bodyPr/>
          <a:lstStyle/>
          <a:p>
            <a:r>
              <a:rPr lang="en-US" dirty="0"/>
              <a:t>Food is actively loaded into phloem from “source”</a:t>
            </a:r>
          </a:p>
          <a:p>
            <a:r>
              <a:rPr lang="en-US" dirty="0"/>
              <a:t>Water enters phloem from xylem via osmosis</a:t>
            </a:r>
          </a:p>
          <a:p>
            <a:r>
              <a:rPr lang="en-US" dirty="0"/>
              <a:t>Pressure gradient drives food to “sink”</a:t>
            </a:r>
          </a:p>
          <a:p>
            <a:r>
              <a:rPr lang="en-US" dirty="0"/>
              <a:t>Food is actively removed from sink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 descr="http://www.baileybio.com/plogger/images/ap_biology/powerpoint_-_plant_nutrition___transport/pressure_flow_hypothesi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59646" y="365125"/>
            <a:ext cx="4780924" cy="617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383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344</Words>
  <Application>Microsoft Macintosh PowerPoint</Application>
  <PresentationFormat>Widescreen</PresentationFormat>
  <Paragraphs>63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Growth &amp; Allocation</vt:lpstr>
      <vt:lpstr>Spicoli question of the day: Why do plants grow?</vt:lpstr>
      <vt:lpstr>Allocation</vt:lpstr>
      <vt:lpstr>Allocation</vt:lpstr>
      <vt:lpstr>Following the carbon</vt:lpstr>
      <vt:lpstr>PowerPoint Presentation</vt:lpstr>
      <vt:lpstr>PowerPoint Presentation</vt:lpstr>
      <vt:lpstr>Translocation</vt:lpstr>
      <vt:lpstr>Pressure-flow hypothesis</vt:lpstr>
      <vt:lpstr>What does the carbon get used for? (What are the sinks?)</vt:lpstr>
      <vt:lpstr>In isolation, how would abiotic conditions influence allocation?</vt:lpstr>
      <vt:lpstr>In isolation, how would life history traits influence allocation?</vt:lpstr>
      <vt:lpstr>Class activity: the Invader</vt:lpstr>
      <vt:lpstr>Source/sink controversy</vt:lpstr>
      <vt:lpstr>PowerPoint Presentation</vt:lpstr>
      <vt:lpstr>Water availability constrains growth more than photosynthesis</vt:lpstr>
      <vt:lpstr>Low temperature constrains growth more than photosynthesis</vt:lpstr>
      <vt:lpstr>Overarching thesis – photosynthesis matches sink strength</vt:lpstr>
      <vt:lpstr>Overarching thesis – photosynthesis matches sink strength</vt:lpstr>
      <vt:lpstr>PowerPoint Presentation</vt:lpstr>
      <vt:lpstr>PowerPoint Presentation</vt:lpstr>
      <vt:lpstr>PowerPoint Presentation</vt:lpstr>
      <vt:lpstr>PowerPoint Presentation</vt:lpstr>
      <vt:lpstr>Conclusion: sink strength does influence photosynthesis, but this does not fully explain sink-limited growth reductions</vt:lpstr>
      <vt:lpstr>Some things that need considered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Allocation</dc:title>
  <dc:creator>Smith, Nick</dc:creator>
  <cp:lastModifiedBy>Smith, Nick</cp:lastModifiedBy>
  <cp:revision>29</cp:revision>
  <dcterms:created xsi:type="dcterms:W3CDTF">2019-03-17T21:06:11Z</dcterms:created>
  <dcterms:modified xsi:type="dcterms:W3CDTF">2019-03-18T22:49:09Z</dcterms:modified>
</cp:coreProperties>
</file>

<file path=docProps/thumbnail.jpeg>
</file>